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3" r:id="rId10"/>
    <p:sldId id="264" r:id="rId11"/>
    <p:sldId id="266" r:id="rId12"/>
    <p:sldId id="265" r:id="rId13"/>
    <p:sldId id="267" r:id="rId14"/>
    <p:sldId id="268" r:id="rId15"/>
    <p:sldId id="271" r:id="rId16"/>
    <p:sldId id="274" r:id="rId17"/>
    <p:sldId id="269" r:id="rId18"/>
    <p:sldId id="270" r:id="rId19"/>
    <p:sldId id="27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th\Desktop\Ross\raindrops-and-no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Sheet2!$A$10:$A$110</c:f>
              <c:numCache>
                <c:formatCode>General</c:formatCode>
                <c:ptCount val="101"/>
                <c:pt idx="0">
                  <c:v>0.18891800250969151</c:v>
                </c:pt>
                <c:pt idx="1">
                  <c:v>0.90972401786133905</c:v>
                </c:pt>
                <c:pt idx="2">
                  <c:v>0.42747042218781012</c:v>
                </c:pt>
                <c:pt idx="3">
                  <c:v>0.55486726643990014</c:v>
                </c:pt>
                <c:pt idx="4">
                  <c:v>0.70645348574877609</c:v>
                </c:pt>
                <c:pt idx="5">
                  <c:v>0.74539845608307087</c:v>
                </c:pt>
                <c:pt idx="6">
                  <c:v>0.59539229067151067</c:v>
                </c:pt>
                <c:pt idx="7">
                  <c:v>0.72930561670909211</c:v>
                </c:pt>
                <c:pt idx="8">
                  <c:v>0.95800513176157764</c:v>
                </c:pt>
                <c:pt idx="9">
                  <c:v>0.26775362886252979</c:v>
                </c:pt>
                <c:pt idx="10">
                  <c:v>4.5927779137997497E-2</c:v>
                </c:pt>
                <c:pt idx="11">
                  <c:v>0.71643695569256449</c:v>
                </c:pt>
                <c:pt idx="12">
                  <c:v>0.84215981303484289</c:v>
                </c:pt>
                <c:pt idx="13">
                  <c:v>0.52782044461111588</c:v>
                </c:pt>
                <c:pt idx="14">
                  <c:v>0.61138327050516161</c:v>
                </c:pt>
                <c:pt idx="15">
                  <c:v>0.2613020155118228</c:v>
                </c:pt>
                <c:pt idx="16">
                  <c:v>0.62663462913104695</c:v>
                </c:pt>
                <c:pt idx="17">
                  <c:v>0.36879305464611317</c:v>
                </c:pt>
                <c:pt idx="18">
                  <c:v>0.15485282207364548</c:v>
                </c:pt>
                <c:pt idx="19">
                  <c:v>0.32747115948092587</c:v>
                </c:pt>
                <c:pt idx="20">
                  <c:v>0.5693901673476095</c:v>
                </c:pt>
                <c:pt idx="21">
                  <c:v>0.40492791748289864</c:v>
                </c:pt>
                <c:pt idx="22">
                  <c:v>0.63363537038961903</c:v>
                </c:pt>
                <c:pt idx="23">
                  <c:v>9.1125424284243778E-2</c:v>
                </c:pt>
                <c:pt idx="24">
                  <c:v>0.62731237657707162</c:v>
                </c:pt>
                <c:pt idx="25">
                  <c:v>0.42862706719047639</c:v>
                </c:pt>
                <c:pt idx="26">
                  <c:v>0.37158495127798258</c:v>
                </c:pt>
                <c:pt idx="27">
                  <c:v>0.87309218162277524</c:v>
                </c:pt>
                <c:pt idx="28">
                  <c:v>0.6717269674651376</c:v>
                </c:pt>
                <c:pt idx="29">
                  <c:v>0.58472465003947505</c:v>
                </c:pt>
                <c:pt idx="30">
                  <c:v>0.92073657677670351</c:v>
                </c:pt>
                <c:pt idx="31">
                  <c:v>0.63058898441586653</c:v>
                </c:pt>
                <c:pt idx="32">
                  <c:v>0.30953073017828392</c:v>
                </c:pt>
                <c:pt idx="33">
                  <c:v>7.445410448434614E-2</c:v>
                </c:pt>
                <c:pt idx="34">
                  <c:v>0.20261951913215936</c:v>
                </c:pt>
                <c:pt idx="35">
                  <c:v>0.24125290906957986</c:v>
                </c:pt>
                <c:pt idx="36">
                  <c:v>0.83086754607652069</c:v>
                </c:pt>
                <c:pt idx="37">
                  <c:v>0.6262200220145393</c:v>
                </c:pt>
                <c:pt idx="38">
                  <c:v>0.75218080728401093</c:v>
                </c:pt>
                <c:pt idx="39">
                  <c:v>0.44807258983855863</c:v>
                </c:pt>
                <c:pt idx="40">
                  <c:v>0.65426176869112163</c:v>
                </c:pt>
                <c:pt idx="41">
                  <c:v>0.62644242381140924</c:v>
                </c:pt>
                <c:pt idx="42">
                  <c:v>0.30101911618641908</c:v>
                </c:pt>
                <c:pt idx="43">
                  <c:v>0.19917697738972379</c:v>
                </c:pt>
                <c:pt idx="44">
                  <c:v>1.440553544958691E-2</c:v>
                </c:pt>
                <c:pt idx="45">
                  <c:v>0.28447381237399161</c:v>
                </c:pt>
                <c:pt idx="46">
                  <c:v>0.76828922607974204</c:v>
                </c:pt>
                <c:pt idx="47">
                  <c:v>0.36494732895927046</c:v>
                </c:pt>
                <c:pt idx="48">
                  <c:v>0.71493924997884262</c:v>
                </c:pt>
                <c:pt idx="49">
                  <c:v>0.52652715800670347</c:v>
                </c:pt>
                <c:pt idx="50">
                  <c:v>0.49066130805017494</c:v>
                </c:pt>
                <c:pt idx="51">
                  <c:v>0.77077570879376944</c:v>
                </c:pt>
                <c:pt idx="52">
                  <c:v>2.9711367030055977E-2</c:v>
                </c:pt>
                <c:pt idx="53">
                  <c:v>0.79144985369572218</c:v>
                </c:pt>
                <c:pt idx="54">
                  <c:v>0.26602324558546731</c:v>
                </c:pt>
                <c:pt idx="55">
                  <c:v>0.99830711766390245</c:v>
                </c:pt>
                <c:pt idx="56">
                  <c:v>0.93394452027359365</c:v>
                </c:pt>
                <c:pt idx="57">
                  <c:v>0.79695887369970009</c:v>
                </c:pt>
                <c:pt idx="58">
                  <c:v>0.59325700647298163</c:v>
                </c:pt>
                <c:pt idx="59">
                  <c:v>0.57708761100669403</c:v>
                </c:pt>
                <c:pt idx="60">
                  <c:v>0.90909713070859044</c:v>
                </c:pt>
                <c:pt idx="61">
                  <c:v>0.93923639528239722</c:v>
                </c:pt>
                <c:pt idx="62">
                  <c:v>0.93687082707206581</c:v>
                </c:pt>
                <c:pt idx="63">
                  <c:v>0.40493320885866257</c:v>
                </c:pt>
                <c:pt idx="64">
                  <c:v>0.39505477851039883</c:v>
                </c:pt>
                <c:pt idx="65">
                  <c:v>0.57175254551017463</c:v>
                </c:pt>
                <c:pt idx="66">
                  <c:v>0.81336352330109207</c:v>
                </c:pt>
                <c:pt idx="67">
                  <c:v>0.40165793219211876</c:v>
                </c:pt>
                <c:pt idx="68">
                  <c:v>0.89702485787147146</c:v>
                </c:pt>
                <c:pt idx="69">
                  <c:v>0.9151114932373916</c:v>
                </c:pt>
                <c:pt idx="70">
                  <c:v>0.81600832511401045</c:v>
                </c:pt>
                <c:pt idx="71">
                  <c:v>0.65379796971794957</c:v>
                </c:pt>
                <c:pt idx="72">
                  <c:v>0.27050164649557984</c:v>
                </c:pt>
                <c:pt idx="73">
                  <c:v>0.31010195993918122</c:v>
                </c:pt>
                <c:pt idx="74">
                  <c:v>0.42548432232035216</c:v>
                </c:pt>
                <c:pt idx="75">
                  <c:v>0.38570160431549588</c:v>
                </c:pt>
                <c:pt idx="76">
                  <c:v>0.66213509926821901</c:v>
                </c:pt>
                <c:pt idx="77">
                  <c:v>0.75174814971800985</c:v>
                </c:pt>
                <c:pt idx="78">
                  <c:v>6.4223867519319633E-2</c:v>
                </c:pt>
                <c:pt idx="79">
                  <c:v>0.85625610701495658</c:v>
                </c:pt>
                <c:pt idx="80">
                  <c:v>0.8056298125039113</c:v>
                </c:pt>
                <c:pt idx="81">
                  <c:v>0.50677146596727851</c:v>
                </c:pt>
                <c:pt idx="82">
                  <c:v>0.2577449052505153</c:v>
                </c:pt>
                <c:pt idx="83">
                  <c:v>0.21148234530262547</c:v>
                </c:pt>
                <c:pt idx="84">
                  <c:v>0.44625313667135258</c:v>
                </c:pt>
                <c:pt idx="85">
                  <c:v>0.33848740362982793</c:v>
                </c:pt>
                <c:pt idx="86">
                  <c:v>0.10904883302013002</c:v>
                </c:pt>
                <c:pt idx="87">
                  <c:v>0.49273516239046938</c:v>
                </c:pt>
                <c:pt idx="88">
                  <c:v>0.49208944633763824</c:v>
                </c:pt>
                <c:pt idx="89">
                  <c:v>0.57304179565923241</c:v>
                </c:pt>
                <c:pt idx="90">
                  <c:v>0.90388601059748064</c:v>
                </c:pt>
                <c:pt idx="91">
                  <c:v>0.47859637098872976</c:v>
                </c:pt>
                <c:pt idx="92">
                  <c:v>0.85322465772847067</c:v>
                </c:pt>
                <c:pt idx="93">
                  <c:v>0.8591609168183576</c:v>
                </c:pt>
                <c:pt idx="94">
                  <c:v>0.86032593800359736</c:v>
                </c:pt>
                <c:pt idx="95">
                  <c:v>7.0712700604291204E-2</c:v>
                </c:pt>
                <c:pt idx="96">
                  <c:v>0.30791314448961882</c:v>
                </c:pt>
                <c:pt idx="97">
                  <c:v>0.91583207433541869</c:v>
                </c:pt>
                <c:pt idx="98">
                  <c:v>0.28800503757008156</c:v>
                </c:pt>
                <c:pt idx="99">
                  <c:v>0.55028905356717572</c:v>
                </c:pt>
                <c:pt idx="100">
                  <c:v>0.56901555835293038</c:v>
                </c:pt>
              </c:numCache>
            </c:numRef>
          </c:xVal>
          <c:yVal>
            <c:numRef>
              <c:f>Sheet2!$B$10:$B$110</c:f>
              <c:numCache>
                <c:formatCode>General</c:formatCode>
                <c:ptCount val="101"/>
                <c:pt idx="0">
                  <c:v>0.84310235433690139</c:v>
                </c:pt>
                <c:pt idx="1">
                  <c:v>0.63744179311721982</c:v>
                </c:pt>
                <c:pt idx="2">
                  <c:v>0.934158456023926</c:v>
                </c:pt>
                <c:pt idx="3">
                  <c:v>5.5012965385003595E-2</c:v>
                </c:pt>
                <c:pt idx="4">
                  <c:v>0.89124871293002672</c:v>
                </c:pt>
                <c:pt idx="5">
                  <c:v>0.36821193529163232</c:v>
                </c:pt>
                <c:pt idx="6">
                  <c:v>0.6685707472904967</c:v>
                </c:pt>
                <c:pt idx="7">
                  <c:v>0.149725522160852</c:v>
                </c:pt>
                <c:pt idx="8">
                  <c:v>0.24800345502357923</c:v>
                </c:pt>
                <c:pt idx="9">
                  <c:v>6.2765412267298759E-2</c:v>
                </c:pt>
                <c:pt idx="10">
                  <c:v>3.9962273937043782E-2</c:v>
                </c:pt>
                <c:pt idx="11">
                  <c:v>0.45009010532296695</c:v>
                </c:pt>
                <c:pt idx="12">
                  <c:v>0.67672195745143893</c:v>
                </c:pt>
                <c:pt idx="13">
                  <c:v>0.70415061620143649</c:v>
                </c:pt>
                <c:pt idx="14">
                  <c:v>0.3947394686737043</c:v>
                </c:pt>
                <c:pt idx="15">
                  <c:v>0.7123025576593266</c:v>
                </c:pt>
                <c:pt idx="16">
                  <c:v>0.97419738377625908</c:v>
                </c:pt>
                <c:pt idx="17">
                  <c:v>0.61989604006172283</c:v>
                </c:pt>
                <c:pt idx="18">
                  <c:v>0.53808397182214807</c:v>
                </c:pt>
                <c:pt idx="19">
                  <c:v>0.79807967976784244</c:v>
                </c:pt>
                <c:pt idx="20">
                  <c:v>0.74295102449726569</c:v>
                </c:pt>
                <c:pt idx="21">
                  <c:v>0.86289728064574389</c:v>
                </c:pt>
                <c:pt idx="22">
                  <c:v>0.25952181209555492</c:v>
                </c:pt>
                <c:pt idx="23">
                  <c:v>0.48718214060925114</c:v>
                </c:pt>
                <c:pt idx="24">
                  <c:v>4.4994464541305006E-2</c:v>
                </c:pt>
                <c:pt idx="25">
                  <c:v>0.14501904020667941</c:v>
                </c:pt>
                <c:pt idx="26">
                  <c:v>0.32578873206098558</c:v>
                </c:pt>
                <c:pt idx="27">
                  <c:v>0.86094536725048521</c:v>
                </c:pt>
                <c:pt idx="28">
                  <c:v>0.47339583265921381</c:v>
                </c:pt>
                <c:pt idx="29">
                  <c:v>0.81836107896912691</c:v>
                </c:pt>
                <c:pt idx="30">
                  <c:v>0.3296077891595447</c:v>
                </c:pt>
                <c:pt idx="31">
                  <c:v>0.345088792017123</c:v>
                </c:pt>
                <c:pt idx="32">
                  <c:v>0.39957348354859451</c:v>
                </c:pt>
                <c:pt idx="33">
                  <c:v>0.79093961616204489</c:v>
                </c:pt>
                <c:pt idx="34">
                  <c:v>0.66186635521628379</c:v>
                </c:pt>
                <c:pt idx="35">
                  <c:v>0.31106486217722878</c:v>
                </c:pt>
                <c:pt idx="36">
                  <c:v>0.13686125553128395</c:v>
                </c:pt>
                <c:pt idx="37">
                  <c:v>0.55211682974769727</c:v>
                </c:pt>
                <c:pt idx="38">
                  <c:v>0.67962302018201093</c:v>
                </c:pt>
                <c:pt idx="39">
                  <c:v>0.14171556507583549</c:v>
                </c:pt>
                <c:pt idx="40">
                  <c:v>0.31770405007694258</c:v>
                </c:pt>
                <c:pt idx="41">
                  <c:v>9.0484351186805048E-2</c:v>
                </c:pt>
                <c:pt idx="42">
                  <c:v>0.43859458056421097</c:v>
                </c:pt>
                <c:pt idx="43">
                  <c:v>7.8698406486887894E-4</c:v>
                </c:pt>
                <c:pt idx="44">
                  <c:v>0.6004933100453087</c:v>
                </c:pt>
                <c:pt idx="45">
                  <c:v>0.78195200677863341</c:v>
                </c:pt>
                <c:pt idx="46">
                  <c:v>0.66322759057933744</c:v>
                </c:pt>
                <c:pt idx="47">
                  <c:v>0.47077871205385274</c:v>
                </c:pt>
                <c:pt idx="48">
                  <c:v>0.79543652537962517</c:v>
                </c:pt>
                <c:pt idx="49">
                  <c:v>0.53223896817883998</c:v>
                </c:pt>
                <c:pt idx="50">
                  <c:v>0.17050552885602521</c:v>
                </c:pt>
                <c:pt idx="51">
                  <c:v>0.84996793709785123</c:v>
                </c:pt>
                <c:pt idx="52">
                  <c:v>2.9004345291058442E-2</c:v>
                </c:pt>
                <c:pt idx="53">
                  <c:v>0.35121974870931449</c:v>
                </c:pt>
                <c:pt idx="54">
                  <c:v>0.42721079973094822</c:v>
                </c:pt>
                <c:pt idx="55">
                  <c:v>0.56754544024695797</c:v>
                </c:pt>
                <c:pt idx="56">
                  <c:v>0.39410039104657751</c:v>
                </c:pt>
                <c:pt idx="57">
                  <c:v>0.79708569173074351</c:v>
                </c:pt>
                <c:pt idx="58">
                  <c:v>0.14395747321717967</c:v>
                </c:pt>
                <c:pt idx="59">
                  <c:v>5.8340514794404719E-2</c:v>
                </c:pt>
                <c:pt idx="60">
                  <c:v>0.1318118033945449</c:v>
                </c:pt>
                <c:pt idx="61">
                  <c:v>0.78810942634713665</c:v>
                </c:pt>
                <c:pt idx="62">
                  <c:v>0.40670011597102196</c:v>
                </c:pt>
                <c:pt idx="63">
                  <c:v>0.65234192777279221</c:v>
                </c:pt>
                <c:pt idx="64">
                  <c:v>0.10625412616069024</c:v>
                </c:pt>
                <c:pt idx="65">
                  <c:v>0.86416555030006115</c:v>
                </c:pt>
                <c:pt idx="66">
                  <c:v>0.56091281040317031</c:v>
                </c:pt>
                <c:pt idx="67">
                  <c:v>0.65503749906151765</c:v>
                </c:pt>
                <c:pt idx="68">
                  <c:v>0.47309239253130464</c:v>
                </c:pt>
                <c:pt idx="69">
                  <c:v>0.6071516526663816</c:v>
                </c:pt>
                <c:pt idx="70">
                  <c:v>0.79442421309178135</c:v>
                </c:pt>
                <c:pt idx="71">
                  <c:v>0.17993375879040019</c:v>
                </c:pt>
                <c:pt idx="72">
                  <c:v>0.29592036534745797</c:v>
                </c:pt>
                <c:pt idx="73">
                  <c:v>0.5598029206506947</c:v>
                </c:pt>
                <c:pt idx="74">
                  <c:v>0.88577856091524831</c:v>
                </c:pt>
                <c:pt idx="75">
                  <c:v>0.42140383674196746</c:v>
                </c:pt>
                <c:pt idx="76">
                  <c:v>0.32471657764218453</c:v>
                </c:pt>
                <c:pt idx="77">
                  <c:v>0.68243051346925654</c:v>
                </c:pt>
                <c:pt idx="78">
                  <c:v>0.98719201103630017</c:v>
                </c:pt>
                <c:pt idx="79">
                  <c:v>0.83771052403476454</c:v>
                </c:pt>
                <c:pt idx="80">
                  <c:v>0.26627369587365052</c:v>
                </c:pt>
                <c:pt idx="81">
                  <c:v>4.9883386223848879E-2</c:v>
                </c:pt>
                <c:pt idx="82">
                  <c:v>0.39897189178805093</c:v>
                </c:pt>
                <c:pt idx="83">
                  <c:v>0.54828071779521259</c:v>
                </c:pt>
                <c:pt idx="84">
                  <c:v>0.31263291764204953</c:v>
                </c:pt>
                <c:pt idx="85">
                  <c:v>0.46357471714946513</c:v>
                </c:pt>
                <c:pt idx="86">
                  <c:v>0.20614599030639244</c:v>
                </c:pt>
                <c:pt idx="87">
                  <c:v>0.69222354395924701</c:v>
                </c:pt>
                <c:pt idx="88">
                  <c:v>7.564839107599397E-2</c:v>
                </c:pt>
                <c:pt idx="89">
                  <c:v>3.6797990316296068E-2</c:v>
                </c:pt>
                <c:pt idx="90">
                  <c:v>1.5231873006910772E-2</c:v>
                </c:pt>
                <c:pt idx="91">
                  <c:v>0.74043551910442862</c:v>
                </c:pt>
                <c:pt idx="92">
                  <c:v>0.43270416332916772</c:v>
                </c:pt>
                <c:pt idx="93">
                  <c:v>0.26200546421839643</c:v>
                </c:pt>
                <c:pt idx="94">
                  <c:v>0.50372130247113589</c:v>
                </c:pt>
                <c:pt idx="95">
                  <c:v>0.94324460245181885</c:v>
                </c:pt>
                <c:pt idx="96">
                  <c:v>0.61576761567247495</c:v>
                </c:pt>
                <c:pt idx="97">
                  <c:v>0.52302665928814762</c:v>
                </c:pt>
                <c:pt idx="98">
                  <c:v>0.94549185487190268</c:v>
                </c:pt>
                <c:pt idx="99">
                  <c:v>0.97720112303723339</c:v>
                </c:pt>
                <c:pt idx="100">
                  <c:v>0.72108641326805722</c:v>
                </c:pt>
              </c:numCache>
            </c:numRef>
          </c:yVal>
        </c:ser>
        <c:axId val="15857536"/>
        <c:axId val="29961216"/>
      </c:scatterChart>
      <c:valAx>
        <c:axId val="15857536"/>
        <c:scaling>
          <c:orientation val="minMax"/>
        </c:scaling>
        <c:axPos val="b"/>
        <c:numFmt formatCode="General" sourceLinked="1"/>
        <c:tickLblPos val="nextTo"/>
        <c:crossAx val="29961216"/>
        <c:crosses val="autoZero"/>
        <c:crossBetween val="midCat"/>
      </c:valAx>
      <c:valAx>
        <c:axId val="29961216"/>
        <c:scaling>
          <c:orientation val="minMax"/>
        </c:scaling>
        <c:axPos val="l"/>
        <c:majorGridlines/>
        <c:numFmt formatCode="General" sourceLinked="1"/>
        <c:tickLblPos val="nextTo"/>
        <c:crossAx val="15857536"/>
        <c:crosses val="autoZero"/>
        <c:crossBetween val="midCat"/>
      </c:valAx>
    </c:plotArea>
    <c:legend>
      <c:legendPos val="r"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8E6CD-1791-4FF8-808B-2E5DA86796B8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0805-8D56-4BC5-AF7A-482918474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6C074-0824-4BFA-B7C4-80B066375FCC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11947-4625-4A77-9779-A66F86E42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C90F-BBA8-4FC1-A257-CE1946E02ACC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E47D-9590-4F17-9367-690E3EA2B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62B07-79A3-447A-925F-0EC9AB8A1FF2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EBEA6-B1EC-4F5F-AA81-C050329C5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801C-1065-4A4B-B20F-33D5EF3339AA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986C0-9132-41CB-A59F-662005747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4D6AD-7E6D-48FF-9A51-4DEA9D89FF67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9541-26F5-4BFC-A532-B36073155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2039-8B26-44EF-99E6-E3C55535C566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BAB0-F394-4A9B-BF52-9FB9D4A60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DE5A-E8B0-47C2-94FA-3FAFBF85BCC4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A958-DA2A-4239-B79A-FE03DA7AF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5D289-4B15-4070-B21C-508F42614524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BF5F8-75B6-4930-B2AD-DE142A59E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210FF-721B-4230-A750-C5E78BB5C06D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DB41-FF89-4F86-90A9-231966F47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26D6-EE1F-4C95-97D4-0C9229FC0877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46780-3B0D-42E3-8E04-E44187BDD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8DD40A-6AFB-481F-A13B-E2E23D2AF605}" type="datetimeFigureOut">
              <a:rPr lang="en-US"/>
              <a:pPr>
                <a:defRPr/>
              </a:pPr>
              <a:t>2009-04-21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CA44C5-B67F-4ADC-BD44-7662318DE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rola.aps.org/search/field/author/Landau_D_P" TargetMode="External"/><Relationship Id="rId2" Type="http://schemas.openxmlformats.org/officeDocument/2006/relationships/hyperlink" Target="http://prola.aps.org/search/field/author/Ferrenberg_A_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la.aps.org/search/field/author/Wong_Y_J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Computers and Random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Andrew Ross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Math Dept., Eastern Michigan Univ.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2009-04-14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Pseudo-Random Number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Getting computers (which should be deterministic) to act random.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Insert joke about Microsoft products here.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Used for simulation, etc.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Goals: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Easy to compute (fast, low memory)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Repetition cycle very long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Independent from sample to sample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Usually, generate Uniform(0,1) values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100 U(0,1) x-y pairs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hart 3"/>
          <p:cNvGraphicFramePr/>
          <p:nvPr/>
        </p:nvGraphicFramePr>
        <p:xfrm>
          <a:off x="1143000" y="1752600"/>
          <a:ext cx="6705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Common PRNG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/>
              <a:t>Would you jump off a bridge if everyone else was doing it?</a:t>
            </a:r>
          </a:p>
          <a:p>
            <a:pPr eaLnBrk="1" hangingPunct="1"/>
            <a:r>
              <a:rPr lang="en-US" smtClean="0"/>
              <a:t>Linear-Congruential Generator (LCG), e.g.</a:t>
            </a:r>
          </a:p>
          <a:p>
            <a:pPr eaLnBrk="1" hangingPunct="1"/>
            <a:r>
              <a:rPr lang="en-US" smtClean="0"/>
              <a:t>X(n+1) =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(1664525*X(n)+1013904223)mod 2^32</a:t>
            </a:r>
          </a:p>
          <a:p>
            <a:pPr eaLnBrk="1" hangingPunct="1"/>
            <a:r>
              <a:rPr lang="en-US" smtClean="0"/>
              <a:t>Various guidelines for what numbers to use.</a:t>
            </a:r>
          </a:p>
          <a:p>
            <a:pPr eaLnBrk="1" hangingPunct="1"/>
            <a:r>
              <a:rPr lang="en-US" smtClean="0"/>
              <a:t>Where to start? X(0)=what?  </a:t>
            </a:r>
          </a:p>
          <a:p>
            <a:pPr eaLnBrk="1" hangingPunct="1"/>
            <a:r>
              <a:rPr lang="en-US" smtClean="0"/>
              <a:t>Starting value is called  “seed” (not just LCG)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not LCG?</a:t>
            </a:r>
          </a:p>
        </p:txBody>
      </p:sp>
      <p:sp>
        <p:nvSpPr>
          <p:cNvPr id="2560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560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5438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22325" y="6284913"/>
            <a:ext cx="372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http://en.wikipedia.org/wiki/RANDU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Better options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Mersenne Twister, 1997</a:t>
            </a:r>
          </a:p>
          <a:p>
            <a:pPr eaLnBrk="1" hangingPunct="1"/>
            <a:r>
              <a:rPr lang="en-US" smtClean="0"/>
              <a:t>Period of 2^19937-1 (approx. 10^6001)</a:t>
            </a:r>
          </a:p>
          <a:p>
            <a:pPr eaLnBrk="1" hangingPunct="1"/>
            <a:r>
              <a:rPr lang="en-US" smtClean="0"/>
              <a:t>Default in R, Matlab, Python, Ruby</a:t>
            </a:r>
          </a:p>
          <a:p>
            <a:pPr lvl="1" eaLnBrk="1" hangingPunct="1"/>
            <a:r>
              <a:rPr lang="en-US" smtClean="0"/>
              <a:t>http://en.wikipedia.org/wiki/Mersenne_twister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Excel: Wichman and Hill algorithm</a:t>
            </a:r>
          </a:p>
          <a:p>
            <a:pPr lvl="1" eaLnBrk="1" hangingPunct="1"/>
            <a:r>
              <a:rPr lang="en-US" smtClean="0"/>
              <a:t>Bug in Excel 2003: sometimes gave negative numbers!  Patch available.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Does it really matter?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I’ve had a backgammon simulation fail due to a bad PRNG</a:t>
            </a:r>
          </a:p>
          <a:p>
            <a:pPr eaLnBrk="1" hangingPunct="1"/>
            <a:r>
              <a:rPr lang="en-US" smtClean="0"/>
              <a:t>A physics paper about how 5 different PRNGs give the wrong answer to a problem.</a:t>
            </a:r>
          </a:p>
          <a:p>
            <a:pPr lvl="2" eaLnBrk="1" hangingPunct="1"/>
            <a:r>
              <a:rPr lang="en-US" b="1" smtClean="0"/>
              <a:t>Physical Review Letters (Vol 69 issue 23), pgs 3382 - 3384 (1992) Monte Carlo simulations: Hidden errors from ‘‘good’’ random number generators; </a:t>
            </a:r>
            <a:r>
              <a:rPr lang="en-US" b="1" smtClean="0">
                <a:hlinkClick r:id="rId2"/>
              </a:rPr>
              <a:t>Alan M. Ferrenberg</a:t>
            </a:r>
            <a:r>
              <a:rPr lang="en-US" b="1" smtClean="0"/>
              <a:t>, </a:t>
            </a:r>
            <a:r>
              <a:rPr lang="en-US" b="1" smtClean="0">
                <a:hlinkClick r:id="rId3"/>
              </a:rPr>
              <a:t>D. P. Landau</a:t>
            </a:r>
            <a:r>
              <a:rPr lang="en-US" b="1" smtClean="0"/>
              <a:t>, </a:t>
            </a:r>
            <a:r>
              <a:rPr lang="en-US" b="1" smtClean="0">
                <a:hlinkClick r:id="rId4"/>
              </a:rPr>
              <a:t>Y. Joanna Wong</a:t>
            </a:r>
            <a:endParaRPr lang="en-US" b="1" smtClean="0"/>
          </a:p>
          <a:p>
            <a:pPr eaLnBrk="1" hangingPunct="1"/>
            <a:r>
              <a:rPr lang="en-US" smtClean="0"/>
              <a:t>Many other such papers since then.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Seed values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All PRNGs need them, not just LCG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Instead of storing the whole set of PRNs, just store the seed that generated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All TI-83/84’s start with the same seed when they come from the factory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Some people set the seed based on the current clock time, but: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Hard to reproduce,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Doesn’t actually make it any more random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Pacman, other early video games used the same seed each time—ghosts move in the same way!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U(0,1) to other distributions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 = F</a:t>
            </a:r>
            <a:r>
              <a:rPr lang="en-US" baseline="30000" smtClean="0"/>
              <a:t>-1</a:t>
            </a:r>
            <a:r>
              <a:rPr lang="en-US" smtClean="0"/>
              <a:t>(U)</a:t>
            </a:r>
          </a:p>
          <a:p>
            <a:pPr eaLnBrk="1" hangingPunct="1"/>
            <a:r>
              <a:rPr lang="en-US" smtClean="0"/>
              <a:t>“Probability Integral Transform”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971800"/>
            <a:ext cx="6096000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particular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Exponential: X=-</a:t>
            </a:r>
            <a:r>
              <a:rPr lang="en-US" dirty="0" err="1" smtClean="0"/>
              <a:t>ln</a:t>
            </a:r>
            <a:r>
              <a:rPr lang="en-US" dirty="0" smtClean="0"/>
              <a:t>(U) / lambda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Normal (chintzy way)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X = U</a:t>
            </a:r>
            <a:r>
              <a:rPr lang="en-US" baseline="-25000" dirty="0" smtClean="0"/>
              <a:t>1</a:t>
            </a:r>
            <a:r>
              <a:rPr lang="en-US" dirty="0" smtClean="0"/>
              <a:t> + U</a:t>
            </a:r>
            <a:r>
              <a:rPr lang="en-US" baseline="-25000" dirty="0" smtClean="0"/>
              <a:t>2</a:t>
            </a:r>
            <a:r>
              <a:rPr lang="en-US" dirty="0" smtClean="0"/>
              <a:t> + … +U</a:t>
            </a:r>
            <a:r>
              <a:rPr lang="en-US" baseline="-25000" dirty="0" smtClean="0"/>
              <a:t>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Normal (in Excel)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X = </a:t>
            </a:r>
            <a:r>
              <a:rPr lang="en-US" dirty="0" err="1" smtClean="0"/>
              <a:t>norminv</a:t>
            </a:r>
            <a:r>
              <a:rPr lang="en-US" dirty="0" smtClean="0"/>
              <a:t>(rand(),0,1)*sigma + 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Also easy: Triangle, Pareto, </a:t>
            </a:r>
            <a:r>
              <a:rPr lang="en-US" dirty="0" err="1" smtClean="0"/>
              <a:t>Weibull</a:t>
            </a:r>
            <a:r>
              <a:rPr lang="en-US" dirty="0" smtClean="0"/>
              <a:t>, Laplace, Geometric, Bernoulli, Cauchy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Medium: Binomial, Poisson (“for-loops”)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Harder: Beta, Gamma w/shape 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err="1" smtClean="0"/>
              <a:t>noninteger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Clever idea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1-U is also Uniform(0,1)</a:t>
            </a:r>
          </a:p>
          <a:p>
            <a:pPr lvl="1" eaLnBrk="1" hangingPunct="1"/>
            <a:r>
              <a:rPr lang="en-US" smtClean="0"/>
              <a:t>It’s big if U is small, and vice versa</a:t>
            </a:r>
          </a:p>
          <a:p>
            <a:pPr eaLnBrk="1" hangingPunct="1"/>
            <a:r>
              <a:rPr lang="en-US" smtClean="0"/>
              <a:t>Run a simulation using U values, then re-run using 1-U values</a:t>
            </a:r>
          </a:p>
          <a:p>
            <a:pPr eaLnBrk="1" hangingPunct="1"/>
            <a:r>
              <a:rPr lang="en-US" smtClean="0"/>
              <a:t>Answers will tend to be negatively correlated</a:t>
            </a:r>
          </a:p>
          <a:p>
            <a:pPr eaLnBrk="1" hangingPunct="1"/>
            <a:r>
              <a:rPr lang="en-US" smtClean="0"/>
              <a:t>Average them—get a reduced variance</a:t>
            </a:r>
          </a:p>
          <a:p>
            <a:pPr eaLnBrk="1" hangingPunct="1"/>
            <a:r>
              <a:rPr lang="en-US" smtClean="0"/>
              <a:t>“Antithetic random variates”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use random numbers?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Simulating random events: </a:t>
            </a:r>
          </a:p>
          <a:p>
            <a:pPr lvl="1" eaLnBrk="1" hangingPunct="1"/>
            <a:r>
              <a:rPr lang="en-US" smtClean="0"/>
              <a:t> arrivals to a queueing system</a:t>
            </a:r>
          </a:p>
          <a:p>
            <a:pPr lvl="1" eaLnBrk="1" hangingPunct="1"/>
            <a:r>
              <a:rPr lang="en-US" smtClean="0"/>
              <a:t>Poker, backgammon, etc.</a:t>
            </a:r>
          </a:p>
          <a:p>
            <a:pPr eaLnBrk="1" hangingPunct="1"/>
            <a:r>
              <a:rPr lang="en-US" smtClean="0"/>
              <a:t>Doing deterministic computations (like integrals) </a:t>
            </a:r>
          </a:p>
          <a:p>
            <a:pPr eaLnBrk="1" hangingPunct="1"/>
            <a:r>
              <a:rPr lang="en-US" smtClean="0"/>
              <a:t>Cryptography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Random do you want?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Simulations: want them to be reproducible</a:t>
            </a:r>
          </a:p>
          <a:p>
            <a:pPr eaLnBrk="1" hangingPunct="1"/>
            <a:r>
              <a:rPr lang="en-US" smtClean="0"/>
              <a:t>Computations: want them to be reproducible</a:t>
            </a:r>
          </a:p>
          <a:p>
            <a:pPr eaLnBrk="1" hangingPunct="1"/>
            <a:r>
              <a:rPr lang="en-US" smtClean="0"/>
              <a:t>Cryptology: NO     NO     NO     NO     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Cryptology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Start with a message bit string (“plaintext”)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01001010101011110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Use a key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00101001101101000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Encrypt the plaintext using the key w/XOR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01100011000110110</a:t>
            </a:r>
            <a:endParaRPr lang="en-US" sz="3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Decrypt the same way: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01001010101011110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random is the key?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it’s not truly random, it has patterns.</a:t>
            </a:r>
          </a:p>
          <a:p>
            <a:pPr eaLnBrk="1" hangingPunct="1"/>
            <a:r>
              <a:rPr lang="en-US" smtClean="0"/>
              <a:t>Patterns can be figured out.</a:t>
            </a:r>
          </a:p>
          <a:p>
            <a:pPr eaLnBrk="1" hangingPunct="1"/>
            <a:r>
              <a:rPr lang="en-US" smtClean="0"/>
              <a:t>Classic example:</a:t>
            </a:r>
          </a:p>
          <a:p>
            <a:pPr lvl="1" eaLnBrk="1" hangingPunct="1"/>
            <a:r>
              <a:rPr lang="en-US" smtClean="0"/>
              <a:t>Base your random numbers on current time?</a:t>
            </a:r>
          </a:p>
          <a:p>
            <a:pPr lvl="1" eaLnBrk="1" hangingPunct="1"/>
            <a:r>
              <a:rPr lang="en-US" smtClean="0"/>
              <a:t>Does make them more random,</a:t>
            </a:r>
          </a:p>
          <a:p>
            <a:pPr lvl="1" eaLnBrk="1" hangingPunct="1"/>
            <a:r>
              <a:rPr lang="en-US" smtClean="0"/>
              <a:t>But also easier to guess.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Encryption vs. Compression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Compression: find patterns in data, express them more succinctly</a:t>
            </a:r>
          </a:p>
          <a:p>
            <a:pPr eaLnBrk="1" hangingPunct="1"/>
            <a:r>
              <a:rPr lang="en-US" smtClean="0"/>
              <a:t>Results should have no patterns left</a:t>
            </a:r>
          </a:p>
          <a:p>
            <a:pPr lvl="1" eaLnBrk="1" hangingPunct="1"/>
            <a:r>
              <a:rPr lang="en-US" smtClean="0"/>
              <a:t>If there are patterns left, could compress more.</a:t>
            </a:r>
          </a:p>
          <a:p>
            <a:pPr eaLnBrk="1" hangingPunct="1"/>
            <a:r>
              <a:rPr lang="en-US" smtClean="0"/>
              <a:t>Encryption: remove patterns from data</a:t>
            </a:r>
          </a:p>
          <a:p>
            <a:pPr eaLnBrk="1" hangingPunct="1"/>
            <a:r>
              <a:rPr lang="en-US" smtClean="0"/>
              <a:t>Should you encrypt first then compress, or vice versa?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Sources of True Randomness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1955, RAND Corp:</a:t>
            </a:r>
          </a:p>
          <a:p>
            <a:pPr lvl="1" eaLnBrk="1" hangingPunct="1"/>
            <a:r>
              <a:rPr lang="en-US" smtClean="0"/>
              <a:t>A Million Random Digits with 100,000 Normal Deviates</a:t>
            </a:r>
          </a:p>
          <a:p>
            <a:pPr lvl="1" eaLnBrk="1" hangingPunct="1"/>
            <a:r>
              <a:rPr lang="en-US" smtClean="0"/>
              <a:t>Used electronic noise for randomness</a:t>
            </a:r>
          </a:p>
          <a:p>
            <a:pPr eaLnBrk="1" hangingPunct="1"/>
            <a:r>
              <a:rPr lang="en-US" smtClean="0"/>
              <a:t>More recently:</a:t>
            </a:r>
          </a:p>
          <a:p>
            <a:pPr lvl="1" eaLnBrk="1" hangingPunct="1"/>
            <a:r>
              <a:rPr lang="en-US" smtClean="0"/>
              <a:t>Webcams that watch lava lamps,</a:t>
            </a:r>
          </a:p>
          <a:p>
            <a:pPr lvl="1" eaLnBrk="1" hangingPunct="1"/>
            <a:r>
              <a:rPr lang="en-US" smtClean="0"/>
              <a:t>Resulting video run through data compression algorithm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an Unfair Coin Fair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Suppose each flip is independent of others</a:t>
            </a:r>
          </a:p>
          <a:p>
            <a:pPr eaLnBrk="1" hangingPunct="1"/>
            <a:r>
              <a:rPr lang="en-US" smtClean="0"/>
              <a:t>Pr(heads) = p</a:t>
            </a:r>
          </a:p>
          <a:p>
            <a:pPr eaLnBrk="1" hangingPunct="1"/>
            <a:r>
              <a:rPr lang="en-US" smtClean="0"/>
              <a:t>Flip twice.  If results are:</a:t>
            </a:r>
          </a:p>
          <a:p>
            <a:pPr lvl="1" eaLnBrk="1" hangingPunct="1"/>
            <a:r>
              <a:rPr lang="en-US" smtClean="0"/>
              <a:t>HT, count it as “heads”, Pr = p*(1-p)</a:t>
            </a:r>
          </a:p>
          <a:p>
            <a:pPr lvl="1" eaLnBrk="1" hangingPunct="1"/>
            <a:r>
              <a:rPr lang="en-US" smtClean="0"/>
              <a:t>TH, count it as “tails” Pr = (1-p)*p</a:t>
            </a:r>
          </a:p>
          <a:p>
            <a:pPr lvl="1" eaLnBrk="1" hangingPunct="1"/>
            <a:r>
              <a:rPr lang="en-US" smtClean="0"/>
              <a:t>HH or TT, ignore the result and flip BOTH again.</a:t>
            </a:r>
          </a:p>
          <a:p>
            <a:pPr eaLnBrk="1" hangingPunct="1"/>
            <a:r>
              <a:rPr lang="en-US" smtClean="0"/>
              <a:t>Not the same as: if HH or TT, flip second coin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Good Classroom Random Numbers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Coin flipping/dice rolling, obviously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If you need a lot of random numbers, consider using a cup to keep dice contained, not falling all over the floor.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TI-83/84: Math menu-&gt;Probability-&gt;Random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But, might all get the same values!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Excel =rand(), uniform between 0 and 1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Last few digits of: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Soc.Security #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Student ID#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Credit Card #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Drivers’ License #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Tell students to pick one of those 4 without revealing which one they picked.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Less privacy concern: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Serial # of dollar bills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Serial # of calculator or cell phone (look at the back)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Random page# of a textbook (only the last 2 digits)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711</Words>
  <Application>Microsoft Office PowerPoint</Application>
  <PresentationFormat>On-screen Show (4:3)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Computers and Random Numbers</vt:lpstr>
      <vt:lpstr>Why use random numbers?</vt:lpstr>
      <vt:lpstr>How Random do you want?</vt:lpstr>
      <vt:lpstr>Cryptology</vt:lpstr>
      <vt:lpstr>How random is the key?</vt:lpstr>
      <vt:lpstr>Encryption vs. Compression</vt:lpstr>
      <vt:lpstr>Sources of True Randomness</vt:lpstr>
      <vt:lpstr>Making an Unfair Coin Fair</vt:lpstr>
      <vt:lpstr>Good Classroom Random Numbers</vt:lpstr>
      <vt:lpstr>Pseudo-Random Number Generation</vt:lpstr>
      <vt:lpstr>100 U(0,1) x-y pairs</vt:lpstr>
      <vt:lpstr>Most Common PRNG</vt:lpstr>
      <vt:lpstr>Why not LCG?</vt:lpstr>
      <vt:lpstr>Better options</vt:lpstr>
      <vt:lpstr>Does it really matter?</vt:lpstr>
      <vt:lpstr>Seed values</vt:lpstr>
      <vt:lpstr>From U(0,1) to other distributions</vt:lpstr>
      <vt:lpstr>In particular</vt:lpstr>
      <vt:lpstr>Clever idea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 and Random Numbers</dc:title>
  <dc:creator>math</dc:creator>
  <cp:lastModifiedBy>aross15</cp:lastModifiedBy>
  <cp:revision>15</cp:revision>
  <dcterms:created xsi:type="dcterms:W3CDTF">2009-04-14T16:47:09Z</dcterms:created>
  <dcterms:modified xsi:type="dcterms:W3CDTF">2009-04-21T18:13:46Z</dcterms:modified>
</cp:coreProperties>
</file>